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
  </p:notesMasterIdLst>
  <p:sldIdLst>
    <p:sldId id="256" r:id="rId2"/>
    <p:sldId id="258" r:id="rId3"/>
    <p:sldId id="262" r:id="rId4"/>
    <p:sldId id="263" r:id="rId5"/>
    <p:sldId id="259" r:id="rId6"/>
    <p:sldId id="267" r:id="rId7"/>
    <p:sldId id="261" r:id="rId8"/>
    <p:sldId id="273" r:id="rId9"/>
    <p:sldId id="265" r:id="rId10"/>
    <p:sldId id="266" r:id="rId11"/>
    <p:sldId id="264" r:id="rId12"/>
    <p:sldId id="271" r:id="rId13"/>
    <p:sldId id="272" r:id="rId14"/>
    <p:sldId id="268" r:id="rId15"/>
    <p:sldId id="270"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19" autoAdjust="0"/>
  </p:normalViewPr>
  <p:slideViewPr>
    <p:cSldViewPr>
      <p:cViewPr varScale="1">
        <p:scale>
          <a:sx n="105" d="100"/>
          <a:sy n="105" d="100"/>
        </p:scale>
        <p:origin x="-540" y="-78"/>
      </p:cViewPr>
      <p:guideLst>
        <p:guide orient="horz" pos="408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4062EC-E1CD-4AB4-B1EF-74634982C6CE}" type="datetimeFigureOut">
              <a:rPr lang="en-US" smtClean="0"/>
              <a:pPr/>
              <a:t>5/13/2010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0A5BC-8D15-4CE7-B5C7-62F5D8DBB30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“Content Strategies for Today’s Delivery Requirements:</a:t>
            </a:r>
          </a:p>
          <a:p>
            <a:r>
              <a:rPr lang="en-US" dirty="0" smtClean="0"/>
              <a:t>Too many teams that deliver information focus on delivery to the exclusion of their information. They pursue a technology strategy with no corresponding information strategy. Using work the speakers have done at a variety of commercial, nonprofit and educational organizations, they will talk about how you can use an information strategy and analysis to complement the information systems approach your team uses. We will discuss: how an information strategy matches business goals, user needs and information structure, how information structures bring value to both the business and the user, and how to begin creating strategy and structure in your organization. </a:t>
            </a:r>
            <a:r>
              <a:rPr lang="en-US" dirty="0" smtClean="0">
                <a:solidFill>
                  <a:schemeClr val="accent4">
                    <a:lumMod val="75000"/>
                  </a:schemeClr>
                </a:solidFill>
              </a:rPr>
              <a:t>The session also looks at the nature of content and how we may need to change its development, management, and delivery to survive in a "Web 2.0" world, and what that means for forward-thinking information architects and content curators. Everyone believes that information is power, this session will help you start harnessing that power.</a:t>
            </a:r>
            <a:r>
              <a:rPr lang="en-US" dirty="0" smtClean="0"/>
              <a:t> The session will be especially useful for project teams comprised of IT and information managers.</a:t>
            </a:r>
          </a:p>
        </p:txBody>
      </p:sp>
      <p:sp>
        <p:nvSpPr>
          <p:cNvPr id="4" name="Slide Number Placeholder 3"/>
          <p:cNvSpPr>
            <a:spLocks noGrp="1"/>
          </p:cNvSpPr>
          <p:nvPr>
            <p:ph type="sldNum" sz="quarter" idx="10"/>
          </p:nvPr>
        </p:nvSpPr>
        <p:spPr/>
        <p:txBody>
          <a:bodyPr/>
          <a:lstStyle/>
          <a:p>
            <a:fld id="{D170A5BC-8D15-4CE7-B5C7-62F5D8DBB30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70A5BC-8D15-4CE7-B5C7-62F5D8DBB306}"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43050"/>
            <a:ext cx="7772400" cy="1470025"/>
          </a:xfrm>
          <a:solidFill>
            <a:schemeClr val="bg1"/>
          </a:solidFill>
        </p:spPr>
        <p:txBody>
          <a:bodyPr>
            <a:normAutofit/>
          </a:bodyPr>
          <a:lstStyle>
            <a:lvl1pPr algn="ctr">
              <a:defRPr sz="3600" b="1">
                <a:solidFill>
                  <a:schemeClr val="tx2">
                    <a:lumMod val="50000"/>
                  </a:schemeClr>
                </a:solidFill>
              </a:defRPr>
            </a:lvl1pPr>
          </a:lstStyle>
          <a:p>
            <a:r>
              <a:rPr lang="en-US" smtClean="0"/>
              <a:t>Click to edit Master title style</a:t>
            </a:r>
            <a:endParaRPr lang="en-CA" dirty="0"/>
          </a:p>
        </p:txBody>
      </p:sp>
      <p:sp>
        <p:nvSpPr>
          <p:cNvPr id="3" name="Subtitle 2"/>
          <p:cNvSpPr>
            <a:spLocks noGrp="1"/>
          </p:cNvSpPr>
          <p:nvPr>
            <p:ph type="subTitle" idx="1"/>
          </p:nvPr>
        </p:nvSpPr>
        <p:spPr>
          <a:xfrm>
            <a:off x="928662" y="3398825"/>
            <a:ext cx="7500990" cy="1387497"/>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dirty="0"/>
          </a:p>
        </p:txBody>
      </p:sp>
      <p:sp>
        <p:nvSpPr>
          <p:cNvPr id="4" name="Date Placeholder 3"/>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AE938-3321-4763-8D90-941035BD2C46}" type="slidenum">
              <a:rPr lang="en-US" smtClean="0"/>
              <a:pPr/>
              <a:t>‹#›</a:t>
            </a:fld>
            <a:endParaRPr lang="en-US" dirty="0"/>
          </a:p>
        </p:txBody>
      </p:sp>
      <p:sp>
        <p:nvSpPr>
          <p:cNvPr id="8" name="Freeform 7"/>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tx2">
              <a:lumMod val="7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9" name="Freeform 5"/>
          <p:cNvSpPr>
            <a:spLocks/>
          </p:cNvSpPr>
          <p:nvPr/>
        </p:nvSpPr>
        <p:spPr bwMode="auto">
          <a:xfrm>
            <a:off x="35443" y="5237634"/>
            <a:ext cx="9108557" cy="788358"/>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FFC000"/>
          </a:solidFill>
          <a:ln w="9525" algn="ctr">
            <a:noFill/>
            <a:round/>
            <a:headEnd/>
            <a:tailEnd/>
          </a:ln>
        </p:spPr>
        <p:txBody>
          <a:bodyPr/>
          <a:lstStyle/>
          <a:p>
            <a:endParaRPr lang="en-US" dirty="0">
              <a:latin typeface="Calibri" pitchFamily="34" charset="0"/>
            </a:endParaRPr>
          </a:p>
        </p:txBody>
      </p:sp>
      <p:sp>
        <p:nvSpPr>
          <p:cNvPr id="10" name="Freeform 9"/>
          <p:cNvSpPr>
            <a:spLocks/>
          </p:cNvSpPr>
          <p:nvPr/>
        </p:nvSpPr>
        <p:spPr bwMode="auto">
          <a:xfrm>
            <a:off x="0" y="5000959"/>
            <a:ext cx="9144000" cy="1863391"/>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tx2"/>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solidFill>
            <a:schemeClr val="tx2"/>
          </a:solidFill>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solidFill>
            <a:schemeClr val="tx2"/>
          </a:solidFill>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EFAB4">
            <a:alpha val="3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500042"/>
            <a:ext cx="7772400" cy="1362075"/>
          </a:xfrm>
        </p:spPr>
        <p:txBody>
          <a:bodyPr anchor="ctr">
            <a:normAutofit/>
          </a:bodyPr>
          <a:lstStyle>
            <a:lvl1pPr algn="ctr">
              <a:defRPr sz="3200" b="1" cap="all">
                <a:latin typeface="+mn-lt"/>
              </a:defRPr>
            </a:lvl1pPr>
          </a:lstStyle>
          <a:p>
            <a:r>
              <a:rPr lang="en-US" smtClean="0"/>
              <a:t>Click to edit Master title style</a:t>
            </a:r>
            <a:endParaRPr lang="en-CA" dirty="0"/>
          </a:p>
        </p:txBody>
      </p:sp>
      <p:sp>
        <p:nvSpPr>
          <p:cNvPr id="3" name="Text Placeholder 2"/>
          <p:cNvSpPr>
            <a:spLocks noGrp="1"/>
          </p:cNvSpPr>
          <p:nvPr>
            <p:ph type="body" idx="1"/>
          </p:nvPr>
        </p:nvSpPr>
        <p:spPr>
          <a:xfrm>
            <a:off x="785786" y="2214554"/>
            <a:ext cx="7772400"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AE938-3321-4763-8D90-941035BD2C46}" type="slidenum">
              <a:rPr lang="en-US" smtClean="0"/>
              <a:pPr/>
              <a:t>‹#›</a:t>
            </a:fld>
            <a:endParaRPr lang="en-US" dirty="0"/>
          </a:p>
        </p:txBody>
      </p:sp>
      <p:sp>
        <p:nvSpPr>
          <p:cNvPr id="8" name="Freeform 7"/>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tx2">
              <a:lumMod val="7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9" name="Freeform 5"/>
          <p:cNvSpPr>
            <a:spLocks/>
          </p:cNvSpPr>
          <p:nvPr/>
        </p:nvSpPr>
        <p:spPr bwMode="auto">
          <a:xfrm>
            <a:off x="35443" y="5237634"/>
            <a:ext cx="9108557" cy="788358"/>
          </a:xfrm>
          <a:custGeom>
            <a:avLst/>
            <a:gdLst>
              <a:gd name="T0" fmla="*/ 0 w 5760"/>
              <a:gd name="T1" fmla="*/ 0 h 528"/>
              <a:gd name="T2" fmla="*/ 5760 w 5760"/>
              <a:gd name="T3" fmla="*/ 0 h 528"/>
              <a:gd name="T4" fmla="*/ 5760 w 5760"/>
              <a:gd name="T5" fmla="*/ 528 h 528"/>
              <a:gd name="T6" fmla="*/ 48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FFC000"/>
          </a:solidFill>
          <a:ln w="9525" algn="ctr">
            <a:noFill/>
            <a:round/>
            <a:headEnd/>
            <a:tailEnd/>
          </a:ln>
        </p:spPr>
        <p:txBody>
          <a:bodyPr/>
          <a:lstStyle/>
          <a:p>
            <a:endParaRPr lang="en-US" dirty="0">
              <a:latin typeface="Calibri" pitchFamily="34" charset="0"/>
            </a:endParaRPr>
          </a:p>
        </p:txBody>
      </p:sp>
      <p:sp>
        <p:nvSpPr>
          <p:cNvPr id="10" name="Freeform 9"/>
          <p:cNvSpPr>
            <a:spLocks/>
          </p:cNvSpPr>
          <p:nvPr/>
        </p:nvSpPr>
        <p:spPr bwMode="auto">
          <a:xfrm>
            <a:off x="0" y="5029200"/>
            <a:ext cx="9144000" cy="1863391"/>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tx2"/>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00042"/>
            <a:ext cx="3124200" cy="1023958"/>
          </a:xfrm>
          <a:solidFill>
            <a:srgbClr val="FFC000"/>
          </a:solidFill>
        </p:spPr>
        <p:txBody>
          <a:bodyPr/>
          <a:lstStyle>
            <a:lvl1pPr>
              <a:defRPr>
                <a:solidFill>
                  <a:schemeClr val="tx2"/>
                </a:solidFill>
              </a:defRPr>
            </a:lvl1pPr>
          </a:lstStyle>
          <a:p>
            <a:r>
              <a:rPr lang="en-US" smtClean="0"/>
              <a:t>Click to edit Master title style</a:t>
            </a:r>
            <a:endParaRPr lang="en-CA" dirty="0"/>
          </a:p>
        </p:txBody>
      </p:sp>
      <p:sp>
        <p:nvSpPr>
          <p:cNvPr id="3" name="Content Placeholder 2"/>
          <p:cNvSpPr>
            <a:spLocks noGrp="1"/>
          </p:cNvSpPr>
          <p:nvPr>
            <p:ph idx="1"/>
          </p:nvPr>
        </p:nvSpPr>
        <p:spPr>
          <a:xfrm>
            <a:off x="3429000" y="503237"/>
            <a:ext cx="5257800" cy="5668963"/>
          </a:xfrm>
          <a:solidFill>
            <a:schemeClr val="tx2"/>
          </a:solid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solidFill>
            <a:schemeClr val="tx2"/>
          </a:solidFill>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solidFill>
            <a:schemeClr val="tx2"/>
          </a:solidFill>
        </p:spPr>
        <p:txBody>
          <a:bodyPr anchor="b"/>
          <a:lstStyle>
            <a:lvl1pPr algn="l">
              <a:defRPr sz="2000" b="1"/>
            </a:lvl1pPr>
          </a:lstStyle>
          <a:p>
            <a:r>
              <a:rPr lang="en-US" smtClean="0"/>
              <a:t>Click to edit Master title style</a:t>
            </a:r>
            <a:endParaRPr lang="en-CA" dirty="0"/>
          </a:p>
        </p:txBody>
      </p:sp>
      <p:sp>
        <p:nvSpPr>
          <p:cNvPr id="5" name="Date Placeholder 4"/>
          <p:cNvSpPr>
            <a:spLocks noGrp="1"/>
          </p:cNvSpPr>
          <p:nvPr>
            <p:ph type="dt" sz="half" idx="10"/>
          </p:nvPr>
        </p:nvSpPr>
        <p:spPr/>
        <p:txBody>
          <a:bodyPr/>
          <a:lstStyle/>
          <a:p>
            <a:fld id="{743FE85B-19B0-4F1D-B1E2-26C26ED38A9F}" type="datetimeFigureOut">
              <a:rPr lang="en-US" smtClean="0"/>
              <a:pPr/>
              <a:t>5/13/2010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AAE938-3321-4763-8D90-941035BD2C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500042"/>
            <a:ext cx="9144000" cy="560406"/>
          </a:xfrm>
          <a:prstGeom prst="rect">
            <a:avLst/>
          </a:prstGeom>
          <a:solidFill>
            <a:schemeClr val="tx2"/>
          </a:solidFill>
        </p:spPr>
        <p:txBody>
          <a:bodyPr vert="horz" lIns="91440" tIns="45720" rIns="91440" bIns="45720" rtlCol="0" anchor="ctr">
            <a:normAutofit/>
          </a:bodyPr>
          <a:lstStyle/>
          <a:p>
            <a:r>
              <a:rPr lang="en-US" dirty="0" smtClean="0"/>
              <a:t>     Click to edit Master title style</a:t>
            </a:r>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FE85B-19B0-4F1D-B1E2-26C26ED38A9F}" type="datetimeFigureOut">
              <a:rPr lang="en-US" smtClean="0"/>
              <a:pPr/>
              <a:t>5/13/2010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AE938-3321-4763-8D90-941035BD2C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spcBef>
          <a:spcPct val="0"/>
        </a:spcBef>
        <a:buNone/>
        <a:defRPr sz="2400" kern="1200">
          <a:solidFill>
            <a:schemeClr val="bg1">
              <a:lumMod val="9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intentionaldesign.ca/" TargetMode="External"/><Relationship Id="rId7"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www.linkedin.com/pub/kevin-nichols/0/b50/160" TargetMode="External"/><Relationship Id="rId5" Type="http://schemas.openxmlformats.org/officeDocument/2006/relationships/hyperlink" Target="http://www.kevinpnichols.com/" TargetMode="External"/><Relationship Id="rId4" Type="http://schemas.openxmlformats.org/officeDocument/2006/relationships/hyperlink" Target="http://www.linkedin.com/in/rahelannebaili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Content Strategies for </a:t>
            </a:r>
            <a:r>
              <a:rPr lang="en-US" dirty="0" smtClean="0"/>
              <a:t/>
            </a:r>
            <a:br>
              <a:rPr lang="en-US" dirty="0" smtClean="0"/>
            </a:br>
            <a:r>
              <a:rPr lang="en-US" dirty="0" smtClean="0"/>
              <a:t>Today's </a:t>
            </a:r>
            <a:r>
              <a:rPr lang="en-US" dirty="0"/>
              <a:t>Delivery Requirements</a:t>
            </a:r>
          </a:p>
        </p:txBody>
      </p:sp>
      <p:sp>
        <p:nvSpPr>
          <p:cNvPr id="3" name="Subtitle 2"/>
          <p:cNvSpPr>
            <a:spLocks noGrp="1"/>
          </p:cNvSpPr>
          <p:nvPr>
            <p:ph type="subTitle" idx="1"/>
          </p:nvPr>
        </p:nvSpPr>
        <p:spPr>
          <a:xfrm>
            <a:off x="685800" y="3276600"/>
            <a:ext cx="3643338" cy="1387497"/>
          </a:xfrm>
        </p:spPr>
        <p:txBody>
          <a:bodyPr>
            <a:normAutofit/>
          </a:bodyPr>
          <a:lstStyle/>
          <a:p>
            <a:r>
              <a:rPr lang="en-US" sz="2800" dirty="0" smtClean="0"/>
              <a:t>Rahel Anne Bailie, Intentional Design Inc.</a:t>
            </a:r>
          </a:p>
        </p:txBody>
      </p:sp>
      <p:pic>
        <p:nvPicPr>
          <p:cNvPr id="25602" name="Picture 2" descr="kpn logo"/>
          <p:cNvPicPr>
            <a:picLocks noChangeAspect="1" noChangeArrowheads="1"/>
          </p:cNvPicPr>
          <p:nvPr/>
        </p:nvPicPr>
        <p:blipFill>
          <a:blip r:embed="rId3" cstate="print"/>
          <a:srcRect/>
          <a:stretch>
            <a:fillRect/>
          </a:stretch>
        </p:blipFill>
        <p:spPr bwMode="auto">
          <a:xfrm>
            <a:off x="6248400" y="3886200"/>
            <a:ext cx="1447800" cy="1343026"/>
          </a:xfrm>
          <a:prstGeom prst="rect">
            <a:avLst/>
          </a:prstGeom>
          <a:noFill/>
        </p:spPr>
      </p:pic>
      <p:sp>
        <p:nvSpPr>
          <p:cNvPr id="5" name="Subtitle 2"/>
          <p:cNvSpPr txBox="1">
            <a:spLocks/>
          </p:cNvSpPr>
          <p:nvPr/>
        </p:nvSpPr>
        <p:spPr>
          <a:xfrm>
            <a:off x="5105400" y="3276600"/>
            <a:ext cx="3643338" cy="1387497"/>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Kevin Nichols, Kevin P. Nichols Consulting</a:t>
            </a:r>
            <a:endParaRPr kumimoji="0" lang="en-US" sz="28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6" name="Picture 7" descr="IDIlogo small.gif"/>
          <p:cNvPicPr>
            <a:picLocks noChangeAspect="1"/>
          </p:cNvPicPr>
          <p:nvPr/>
        </p:nvPicPr>
        <p:blipFill>
          <a:blip r:embed="rId4" cstate="print"/>
          <a:srcRect/>
          <a:stretch>
            <a:fillRect/>
          </a:stretch>
        </p:blipFill>
        <p:spPr bwMode="auto">
          <a:xfrm>
            <a:off x="2133600" y="4267200"/>
            <a:ext cx="871184"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Proposition: ROI</a:t>
            </a:r>
            <a:endParaRPr lang="en-US" dirty="0"/>
          </a:p>
        </p:txBody>
      </p:sp>
      <p:sp>
        <p:nvSpPr>
          <p:cNvPr id="3" name="Content Placeholder 2"/>
          <p:cNvSpPr>
            <a:spLocks noGrp="1"/>
          </p:cNvSpPr>
          <p:nvPr>
            <p:ph idx="1"/>
          </p:nvPr>
        </p:nvSpPr>
        <p:spPr/>
        <p:txBody>
          <a:bodyPr/>
          <a:lstStyle/>
          <a:p>
            <a:r>
              <a:rPr lang="en-US" dirty="0" smtClean="0"/>
              <a:t>Protect brand integrity</a:t>
            </a:r>
          </a:p>
          <a:p>
            <a:pPr lvl="1"/>
            <a:r>
              <a:rPr lang="en-US" dirty="0" smtClean="0"/>
              <a:t>Better user experience</a:t>
            </a:r>
          </a:p>
          <a:p>
            <a:pPr lvl="1"/>
            <a:r>
              <a:rPr lang="en-US" dirty="0" smtClean="0"/>
              <a:t>More customer trust/loyalty</a:t>
            </a:r>
          </a:p>
          <a:p>
            <a:pPr>
              <a:lnSpc>
                <a:spcPct val="150000"/>
              </a:lnSpc>
            </a:pPr>
            <a:r>
              <a:rPr lang="en-US" dirty="0" smtClean="0"/>
              <a:t>Increase potential</a:t>
            </a:r>
          </a:p>
          <a:p>
            <a:pPr lvl="1"/>
            <a:r>
              <a:rPr lang="en-US" dirty="0" smtClean="0"/>
              <a:t>Create value from content</a:t>
            </a:r>
          </a:p>
          <a:p>
            <a:pPr lvl="1"/>
            <a:r>
              <a:rPr lang="en-US" dirty="0" smtClean="0"/>
              <a:t>Re-use content</a:t>
            </a:r>
          </a:p>
          <a:p>
            <a:pPr>
              <a:lnSpc>
                <a:spcPct val="150000"/>
              </a:lnSpc>
            </a:pPr>
            <a:r>
              <a:rPr lang="en-US" dirty="0" smtClean="0"/>
              <a:t>Extend scope</a:t>
            </a:r>
          </a:p>
          <a:p>
            <a:pPr lvl="1"/>
            <a:r>
              <a:rPr lang="en-US" dirty="0" smtClean="0"/>
              <a:t>Personalize content</a:t>
            </a:r>
          </a:p>
          <a:p>
            <a:pPr lvl="1"/>
            <a:r>
              <a:rPr lang="en-US" dirty="0" smtClean="0"/>
              <a:t>Enter new markets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Best Practices: Process</a:t>
            </a:r>
            <a:endParaRPr lang="en-US" dirty="0"/>
          </a:p>
        </p:txBody>
      </p:sp>
      <p:sp>
        <p:nvSpPr>
          <p:cNvPr id="4" name="Content Placeholder 3"/>
          <p:cNvSpPr>
            <a:spLocks noGrp="1"/>
          </p:cNvSpPr>
          <p:nvPr>
            <p:ph idx="1"/>
          </p:nvPr>
        </p:nvSpPr>
        <p:spPr>
          <a:xfrm>
            <a:off x="3429000" y="503237"/>
            <a:ext cx="5257800" cy="5668963"/>
          </a:xfrm>
        </p:spPr>
        <p:txBody>
          <a:bodyPr>
            <a:normAutofit/>
          </a:bodyPr>
          <a:lstStyle/>
          <a:p>
            <a:r>
              <a:rPr lang="en-US" sz="1600" dirty="0" smtClean="0"/>
              <a:t>Define Fut</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p:txBody>
      </p:sp>
      <p:grpSp>
        <p:nvGrpSpPr>
          <p:cNvPr id="9" name="Group 8"/>
          <p:cNvGrpSpPr/>
          <p:nvPr/>
        </p:nvGrpSpPr>
        <p:grpSpPr>
          <a:xfrm>
            <a:off x="3424891" y="457200"/>
            <a:ext cx="5261909" cy="5715000"/>
            <a:chOff x="3424891" y="457200"/>
            <a:chExt cx="5261909" cy="5715000"/>
          </a:xfrm>
        </p:grpSpPr>
        <p:pic>
          <p:nvPicPr>
            <p:cNvPr id="1027" name="Picture 3" descr="cs content graphics circle-01"/>
            <p:cNvPicPr>
              <a:picLocks noChangeAspect="1" noChangeArrowheads="1"/>
            </p:cNvPicPr>
            <p:nvPr/>
          </p:nvPicPr>
          <p:blipFill>
            <a:blip r:embed="rId3" cstate="print"/>
            <a:srcRect/>
            <a:stretch>
              <a:fillRect/>
            </a:stretch>
          </p:blipFill>
          <p:spPr bwMode="auto">
            <a:xfrm>
              <a:off x="3424891" y="457200"/>
              <a:ext cx="5261909" cy="4992695"/>
            </a:xfrm>
            <a:prstGeom prst="rect">
              <a:avLst/>
            </a:prstGeom>
            <a:noFill/>
            <a:ln w="9525">
              <a:noFill/>
              <a:miter lim="800000"/>
              <a:headEnd/>
              <a:tailEnd/>
            </a:ln>
          </p:spPr>
        </p:pic>
        <p:sp>
          <p:nvSpPr>
            <p:cNvPr id="8" name="Rectangle 7"/>
            <p:cNvSpPr/>
            <p:nvPr/>
          </p:nvSpPr>
          <p:spPr>
            <a:xfrm>
              <a:off x="3429000" y="5334000"/>
              <a:ext cx="5257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Best Practices: Process</a:t>
            </a:r>
            <a:endParaRPr lang="en-US" dirty="0"/>
          </a:p>
        </p:txBody>
      </p:sp>
      <p:sp>
        <p:nvSpPr>
          <p:cNvPr id="4" name="Content Placeholder 3"/>
          <p:cNvSpPr>
            <a:spLocks noGrp="1"/>
          </p:cNvSpPr>
          <p:nvPr>
            <p:ph idx="1"/>
          </p:nvPr>
        </p:nvSpPr>
        <p:spPr>
          <a:xfrm>
            <a:off x="3429000" y="503237"/>
            <a:ext cx="5257800" cy="5973763"/>
          </a:xfrm>
        </p:spPr>
        <p:txBody>
          <a:bodyPr>
            <a:noAutofit/>
          </a:bodyPr>
          <a:lstStyle/>
          <a:p>
            <a:pPr>
              <a:buFont typeface="Arial" pitchFamily="34" charset="0"/>
              <a:buAutoNum type="arabicPeriod"/>
            </a:pPr>
            <a:r>
              <a:rPr lang="en-US" sz="2800" dirty="0" smtClean="0"/>
              <a:t>Understand Current-State</a:t>
            </a:r>
          </a:p>
          <a:p>
            <a:pPr>
              <a:buFontTx/>
              <a:buChar char="-"/>
            </a:pPr>
            <a:r>
              <a:rPr lang="en-US" sz="2400" dirty="0" smtClean="0"/>
              <a:t>Business Context</a:t>
            </a:r>
          </a:p>
          <a:p>
            <a:pPr>
              <a:buFontTx/>
              <a:buChar char="-"/>
            </a:pPr>
            <a:r>
              <a:rPr lang="en-US" sz="2400" dirty="0" smtClean="0"/>
              <a:t>Workflow</a:t>
            </a:r>
          </a:p>
          <a:p>
            <a:pPr>
              <a:buFontTx/>
              <a:buChar char="-"/>
            </a:pPr>
            <a:r>
              <a:rPr lang="en-US" sz="2400" dirty="0" smtClean="0"/>
              <a:t>Tech/Info Landscape</a:t>
            </a:r>
            <a:br>
              <a:rPr lang="en-US" sz="2400" dirty="0" smtClean="0"/>
            </a:br>
            <a:endParaRPr lang="en-US" sz="2400" dirty="0" smtClean="0"/>
          </a:p>
          <a:p>
            <a:pPr>
              <a:buFont typeface="+mj-lt"/>
              <a:buAutoNum type="arabicPeriod" startAt="2"/>
            </a:pPr>
            <a:r>
              <a:rPr lang="en-US" sz="2800" dirty="0" smtClean="0"/>
              <a:t>Define Future-State</a:t>
            </a:r>
            <a:r>
              <a:rPr lang="en-US" sz="2800" b="1" dirty="0" smtClean="0"/>
              <a:t> </a:t>
            </a:r>
          </a:p>
          <a:p>
            <a:pPr marL="342900" lvl="1" indent="-342900">
              <a:buFontTx/>
              <a:buChar char="-"/>
            </a:pPr>
            <a:r>
              <a:rPr lang="en-US" sz="2400" dirty="0" smtClean="0"/>
              <a:t>Resolve Current Issues</a:t>
            </a:r>
          </a:p>
          <a:p>
            <a:pPr marL="342900" lvl="1" indent="-342900">
              <a:buFontTx/>
              <a:buChar char="-"/>
            </a:pPr>
            <a:r>
              <a:rPr lang="en-US" sz="2400" dirty="0" smtClean="0"/>
              <a:t>Define Governance model</a:t>
            </a:r>
          </a:p>
          <a:p>
            <a:pPr marL="342900" lvl="1" indent="-342900">
              <a:buFontTx/>
              <a:buChar char="-"/>
            </a:pPr>
            <a:r>
              <a:rPr lang="en-US" sz="2400" dirty="0" smtClean="0"/>
              <a:t>Future State roadmap</a:t>
            </a:r>
          </a:p>
          <a:p>
            <a:pPr marL="342900" lvl="1" indent="-342900">
              <a:buFontTx/>
              <a:buChar char="-"/>
            </a:pPr>
            <a:endParaRPr lang="en-US" sz="2400" dirty="0" smtClean="0"/>
          </a:p>
          <a:p>
            <a:pPr>
              <a:buFont typeface="+mj-lt"/>
              <a:buAutoNum type="arabicPeriod" startAt="3"/>
            </a:pPr>
            <a:r>
              <a:rPr lang="en-US" sz="2800" dirty="0" smtClean="0"/>
              <a:t>Implement Projects</a:t>
            </a:r>
          </a:p>
          <a:p>
            <a:pPr lvl="1"/>
            <a:r>
              <a:rPr lang="en-US" sz="2400" dirty="0" smtClean="0"/>
              <a:t>Pick low-hanging fruit first </a:t>
            </a:r>
          </a:p>
          <a:p>
            <a:pPr lvl="1"/>
            <a:r>
              <a:rPr lang="en-US" sz="2400" dirty="0" smtClean="0"/>
              <a:t>Show immediate value</a:t>
            </a:r>
          </a:p>
        </p:txBody>
      </p:sp>
      <p:pic>
        <p:nvPicPr>
          <p:cNvPr id="1027" name="Picture 3" descr="cs content graphics circle-01"/>
          <p:cNvPicPr>
            <a:picLocks noChangeAspect="1" noChangeArrowheads="1"/>
          </p:cNvPicPr>
          <p:nvPr/>
        </p:nvPicPr>
        <p:blipFill>
          <a:blip r:embed="rId3" cstate="print"/>
          <a:srcRect/>
          <a:stretch>
            <a:fillRect/>
          </a:stretch>
        </p:blipFill>
        <p:spPr bwMode="auto">
          <a:xfrm>
            <a:off x="304800" y="1752600"/>
            <a:ext cx="2514600" cy="238594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Best Practices: Process</a:t>
            </a:r>
            <a:endParaRPr lang="en-US" dirty="0"/>
          </a:p>
        </p:txBody>
      </p:sp>
      <p:sp>
        <p:nvSpPr>
          <p:cNvPr id="4" name="Content Placeholder 3"/>
          <p:cNvSpPr>
            <a:spLocks noGrp="1"/>
          </p:cNvSpPr>
          <p:nvPr>
            <p:ph idx="1"/>
          </p:nvPr>
        </p:nvSpPr>
        <p:spPr>
          <a:xfrm>
            <a:off x="3429000" y="503237"/>
            <a:ext cx="5257800" cy="5973763"/>
          </a:xfrm>
        </p:spPr>
        <p:txBody>
          <a:bodyPr>
            <a:normAutofit/>
          </a:bodyPr>
          <a:lstStyle/>
          <a:p>
            <a:pPr marL="457200" indent="-457200">
              <a:buFont typeface="+mj-lt"/>
              <a:buAutoNum type="arabicPeriod" startAt="4"/>
            </a:pPr>
            <a:r>
              <a:rPr lang="en-US" sz="2800" dirty="0" smtClean="0"/>
              <a:t>Evaluate (Semi-annual)</a:t>
            </a:r>
          </a:p>
          <a:p>
            <a:pPr lvl="1"/>
            <a:r>
              <a:rPr lang="en-US" sz="2400" dirty="0" smtClean="0"/>
              <a:t>Create dashboard to measure content</a:t>
            </a:r>
          </a:p>
          <a:p>
            <a:pPr lvl="1"/>
            <a:r>
              <a:rPr lang="en-US" sz="2400" dirty="0" smtClean="0"/>
              <a:t>Benchmarks: relevance, efficacy, efficiency, consistency, etc.</a:t>
            </a:r>
          </a:p>
          <a:p>
            <a:pPr marL="457200" indent="-457200">
              <a:buFont typeface="+mj-lt"/>
              <a:buAutoNum type="arabicPeriod" startAt="5"/>
            </a:pPr>
            <a:r>
              <a:rPr lang="en-US" sz="2800" dirty="0" smtClean="0"/>
              <a:t>Optimize and Plan</a:t>
            </a:r>
            <a:br>
              <a:rPr lang="en-US" sz="2800" dirty="0" smtClean="0"/>
            </a:br>
            <a:endParaRPr lang="en-US" sz="2800" dirty="0" smtClean="0"/>
          </a:p>
          <a:p>
            <a:pPr>
              <a:buFont typeface="+mj-lt"/>
              <a:buAutoNum type="arabicPeriod" startAt="5"/>
            </a:pPr>
            <a:r>
              <a:rPr lang="en-US" sz="2800" dirty="0" smtClean="0"/>
              <a:t>Manage change throughout</a:t>
            </a:r>
          </a:p>
          <a:p>
            <a:pPr lvl="1"/>
            <a:r>
              <a:rPr lang="en-US" sz="2400" dirty="0" smtClean="0"/>
              <a:t>Identify success factors</a:t>
            </a:r>
          </a:p>
          <a:p>
            <a:pPr lvl="1"/>
            <a:r>
              <a:rPr lang="en-US" sz="2400" dirty="0" smtClean="0"/>
              <a:t>Including stakeholders and users from the bottom-up through all points</a:t>
            </a:r>
          </a:p>
        </p:txBody>
      </p:sp>
      <p:pic>
        <p:nvPicPr>
          <p:cNvPr id="1027" name="Picture 3" descr="cs content graphics circle-01"/>
          <p:cNvPicPr>
            <a:picLocks noChangeAspect="1" noChangeArrowheads="1"/>
          </p:cNvPicPr>
          <p:nvPr/>
        </p:nvPicPr>
        <p:blipFill>
          <a:blip r:embed="rId3" cstate="print"/>
          <a:srcRect/>
          <a:stretch>
            <a:fillRect/>
          </a:stretch>
        </p:blipFill>
        <p:spPr bwMode="auto">
          <a:xfrm>
            <a:off x="304800" y="1752600"/>
            <a:ext cx="2514600" cy="238594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Best Practices: </a:t>
            </a:r>
            <a:br>
              <a:rPr lang="en-US" dirty="0" smtClean="0"/>
            </a:br>
            <a:r>
              <a:rPr lang="en-US" dirty="0" smtClean="0"/>
              <a:t>Content Strategy</a:t>
            </a:r>
            <a:endParaRPr lang="en-US" dirty="0"/>
          </a:p>
        </p:txBody>
      </p:sp>
      <p:sp>
        <p:nvSpPr>
          <p:cNvPr id="4" name="Content Placeholder 3"/>
          <p:cNvSpPr>
            <a:spLocks noGrp="1"/>
          </p:cNvSpPr>
          <p:nvPr>
            <p:ph idx="1"/>
          </p:nvPr>
        </p:nvSpPr>
        <p:spPr/>
        <p:txBody>
          <a:bodyPr>
            <a:normAutofit/>
          </a:bodyPr>
          <a:lstStyle/>
          <a:p>
            <a:r>
              <a:rPr lang="en-US" dirty="0" smtClean="0"/>
              <a:t>Right content to right user at right time</a:t>
            </a:r>
          </a:p>
          <a:p>
            <a:r>
              <a:rPr lang="en-US" dirty="0" smtClean="0"/>
              <a:t>Critical to know:</a:t>
            </a:r>
          </a:p>
          <a:p>
            <a:pPr lvl="1"/>
            <a:r>
              <a:rPr lang="en-US" dirty="0" smtClean="0"/>
              <a:t>Users &amp; consumers (internal/external)</a:t>
            </a:r>
          </a:p>
          <a:p>
            <a:pPr lvl="1"/>
            <a:r>
              <a:rPr lang="en-US" dirty="0" smtClean="0"/>
              <a:t>Content and its value to those who consume it</a:t>
            </a:r>
          </a:p>
          <a:p>
            <a:pPr lvl="1"/>
            <a:r>
              <a:rPr lang="en-US" dirty="0" smtClean="0"/>
              <a:t>When and what users need</a:t>
            </a:r>
          </a:p>
          <a:p>
            <a:pPr lvl="1"/>
            <a:r>
              <a:rPr lang="en-US" dirty="0" smtClean="0"/>
              <a:t>How to best get it to them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Best Practices: Caveats</a:t>
            </a:r>
            <a:endParaRPr lang="en-US" dirty="0"/>
          </a:p>
        </p:txBody>
      </p:sp>
      <p:sp>
        <p:nvSpPr>
          <p:cNvPr id="4" name="Content Placeholder 3"/>
          <p:cNvSpPr>
            <a:spLocks noGrp="1"/>
          </p:cNvSpPr>
          <p:nvPr>
            <p:ph idx="1"/>
          </p:nvPr>
        </p:nvSpPr>
        <p:spPr/>
        <p:txBody>
          <a:bodyPr>
            <a:noAutofit/>
          </a:bodyPr>
          <a:lstStyle/>
          <a:p>
            <a:r>
              <a:rPr lang="en-US" sz="2800" dirty="0" smtClean="0"/>
              <a:t>Define long-term plan and short-term projects to feed it</a:t>
            </a:r>
          </a:p>
          <a:p>
            <a:pPr lvl="1"/>
            <a:r>
              <a:rPr lang="en-US" sz="2400" dirty="0" smtClean="0"/>
              <a:t>Don’t boil the ocean</a:t>
            </a:r>
          </a:p>
          <a:p>
            <a:r>
              <a:rPr lang="en-US" sz="2800" dirty="0" smtClean="0"/>
              <a:t>Best practices are independent of platform/technology  </a:t>
            </a:r>
          </a:p>
          <a:p>
            <a:r>
              <a:rPr lang="en-US" sz="2800" dirty="0" smtClean="0"/>
              <a:t>Accountability: ensure clear content owners</a:t>
            </a:r>
          </a:p>
          <a:p>
            <a:r>
              <a:rPr lang="en-US" sz="2800" dirty="0" smtClean="0"/>
              <a:t>Know the standards and conform to them</a:t>
            </a:r>
          </a:p>
          <a:p>
            <a:r>
              <a:rPr lang="en-US" sz="2800" dirty="0" smtClean="0"/>
              <a:t>Decide upon centralized or federated models for content governance and production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28600"/>
            <a:ext cx="9144000" cy="560406"/>
          </a:xfrm>
        </p:spPr>
        <p:txBody>
          <a:bodyPr>
            <a:normAutofit/>
          </a:bodyPr>
          <a:lstStyle/>
          <a:p>
            <a:pPr algn="ctr"/>
            <a:r>
              <a:rPr lang="en-US" sz="2800" b="1" dirty="0" smtClean="0"/>
              <a:t>Questions?</a:t>
            </a:r>
            <a:endParaRPr lang="en-US" sz="2800" b="1" dirty="0"/>
          </a:p>
        </p:txBody>
      </p:sp>
      <p:sp>
        <p:nvSpPr>
          <p:cNvPr id="5" name="Content Placeholder 4"/>
          <p:cNvSpPr>
            <a:spLocks noGrp="1"/>
          </p:cNvSpPr>
          <p:nvPr>
            <p:ph sz="half" idx="1"/>
          </p:nvPr>
        </p:nvSpPr>
        <p:spPr>
          <a:xfrm>
            <a:off x="457200" y="1371600"/>
            <a:ext cx="4038600" cy="4525963"/>
          </a:xfrm>
        </p:spPr>
        <p:txBody>
          <a:bodyPr>
            <a:normAutofit/>
          </a:bodyPr>
          <a:lstStyle/>
          <a:p>
            <a:pPr>
              <a:buNone/>
            </a:pPr>
            <a:r>
              <a:rPr lang="en-US" dirty="0" smtClean="0"/>
              <a:t>Rahel Anne Bailie</a:t>
            </a:r>
          </a:p>
          <a:p>
            <a:pPr>
              <a:buNone/>
            </a:pPr>
            <a:r>
              <a:rPr lang="en-US" dirty="0" smtClean="0"/>
              <a:t>Intentional Design Inc.</a:t>
            </a:r>
          </a:p>
          <a:p>
            <a:pPr>
              <a:buNone/>
            </a:pPr>
            <a:endParaRPr lang="en-US" dirty="0" smtClean="0"/>
          </a:p>
          <a:p>
            <a:pPr>
              <a:buNone/>
            </a:pPr>
            <a:r>
              <a:rPr lang="en-US" sz="2400" dirty="0" smtClean="0">
                <a:hlinkClick r:id="rId3"/>
              </a:rPr>
              <a:t>www.intentionaldesign.ca</a:t>
            </a:r>
            <a:endParaRPr lang="en-US" sz="2400" dirty="0" smtClean="0"/>
          </a:p>
          <a:p>
            <a:pPr>
              <a:buNone/>
            </a:pPr>
            <a:r>
              <a:rPr lang="en-US" sz="2400" dirty="0" smtClean="0"/>
              <a:t>Twitter: @rahelab</a:t>
            </a:r>
          </a:p>
          <a:p>
            <a:pPr>
              <a:buNone/>
            </a:pPr>
            <a:r>
              <a:rPr lang="en-US" sz="2400" dirty="0" smtClean="0"/>
              <a:t>Delicious: /rahelab</a:t>
            </a:r>
          </a:p>
          <a:p>
            <a:pPr>
              <a:buNone/>
            </a:pPr>
            <a:r>
              <a:rPr lang="en-US" sz="2400" dirty="0" smtClean="0"/>
              <a:t>LinkedIn: </a:t>
            </a:r>
            <a:r>
              <a:rPr lang="en-CA" sz="2400" u="sng" dirty="0" smtClean="0">
                <a:hlinkClick r:id="rId4"/>
              </a:rPr>
              <a:t>www.linkedin.</a:t>
            </a:r>
            <a:br>
              <a:rPr lang="en-CA" sz="2400" u="sng" dirty="0" smtClean="0">
                <a:hlinkClick r:id="rId4"/>
              </a:rPr>
            </a:br>
            <a:r>
              <a:rPr lang="en-CA" sz="2400" u="sng" dirty="0" smtClean="0">
                <a:hlinkClick r:id="rId4"/>
              </a:rPr>
              <a:t>com/in/rahelannebailie</a:t>
            </a:r>
            <a:endParaRPr lang="en-US" sz="2400" dirty="0" smtClean="0"/>
          </a:p>
          <a:p>
            <a:pPr>
              <a:buNone/>
            </a:pPr>
            <a:r>
              <a:rPr lang="en-US" sz="2400" dirty="0" smtClean="0"/>
              <a:t>Tel: +1.604.837.0034</a:t>
            </a:r>
            <a:endParaRPr lang="en-CA" sz="1600" u="sng" dirty="0" smtClean="0"/>
          </a:p>
        </p:txBody>
      </p:sp>
      <p:sp>
        <p:nvSpPr>
          <p:cNvPr id="6" name="Content Placeholder 5"/>
          <p:cNvSpPr>
            <a:spLocks noGrp="1"/>
          </p:cNvSpPr>
          <p:nvPr>
            <p:ph sz="half" idx="2"/>
          </p:nvPr>
        </p:nvSpPr>
        <p:spPr>
          <a:xfrm>
            <a:off x="4648200" y="1371600"/>
            <a:ext cx="4191000" cy="4525963"/>
          </a:xfrm>
        </p:spPr>
        <p:txBody>
          <a:bodyPr>
            <a:normAutofit/>
          </a:bodyPr>
          <a:lstStyle/>
          <a:p>
            <a:pPr>
              <a:buNone/>
            </a:pPr>
            <a:r>
              <a:rPr lang="en-US" dirty="0" smtClean="0"/>
              <a:t>Kevin P. Nichols</a:t>
            </a:r>
          </a:p>
          <a:p>
            <a:pPr>
              <a:buNone/>
            </a:pPr>
            <a:r>
              <a:rPr lang="en-US" dirty="0" smtClean="0"/>
              <a:t>Kevin P Nichols’ Consulting</a:t>
            </a:r>
          </a:p>
          <a:p>
            <a:pPr>
              <a:buNone/>
            </a:pPr>
            <a:endParaRPr lang="en-US" sz="2400" dirty="0" smtClean="0"/>
          </a:p>
          <a:p>
            <a:pPr>
              <a:buNone/>
            </a:pPr>
            <a:r>
              <a:rPr lang="en-US" sz="2400" dirty="0" smtClean="0">
                <a:hlinkClick r:id="rId5"/>
              </a:rPr>
              <a:t>www.kevinpnichols.com</a:t>
            </a:r>
            <a:endParaRPr lang="en-US" sz="2400" dirty="0" smtClean="0"/>
          </a:p>
          <a:p>
            <a:pPr>
              <a:buNone/>
            </a:pPr>
            <a:r>
              <a:rPr lang="en-US" sz="2400" dirty="0" smtClean="0"/>
              <a:t>Twitter: @</a:t>
            </a:r>
            <a:r>
              <a:rPr lang="en-US" sz="2400" dirty="0" err="1" smtClean="0"/>
              <a:t>kpnichols</a:t>
            </a:r>
            <a:endParaRPr lang="en-US" sz="2400" dirty="0" smtClean="0"/>
          </a:p>
          <a:p>
            <a:pPr>
              <a:buNone/>
            </a:pPr>
            <a:r>
              <a:rPr lang="en-US" sz="2400" dirty="0" err="1" smtClean="0"/>
              <a:t>LinkedIn:</a:t>
            </a:r>
            <a:r>
              <a:rPr lang="en-US" sz="2400" dirty="0" err="1" smtClean="0">
                <a:hlinkClick r:id="rId6" tooltip="View public profile"/>
              </a:rPr>
              <a:t>www.linkedin.com</a:t>
            </a:r>
            <a:r>
              <a:rPr lang="en-US" sz="2400" dirty="0" smtClean="0">
                <a:hlinkClick r:id="rId6" tooltip="View public profile"/>
              </a:rPr>
              <a:t>/pub/</a:t>
            </a:r>
            <a:r>
              <a:rPr lang="en-US" sz="2400" dirty="0" err="1" smtClean="0">
                <a:hlinkClick r:id="rId6" tooltip="View public profile"/>
              </a:rPr>
              <a:t>kevin-nichols</a:t>
            </a:r>
            <a:r>
              <a:rPr lang="en-US" sz="2400" dirty="0" smtClean="0">
                <a:hlinkClick r:id="rId6" tooltip="View public profile"/>
              </a:rPr>
              <a:t>/0/b50/160</a:t>
            </a:r>
            <a:endParaRPr lang="en-US" sz="2400" dirty="0" smtClean="0"/>
          </a:p>
          <a:p>
            <a:pPr>
              <a:buNone/>
            </a:pPr>
            <a:r>
              <a:rPr lang="en-US" sz="2400" dirty="0" smtClean="0"/>
              <a:t>Tel: +1.617.460.1820</a:t>
            </a:r>
          </a:p>
          <a:p>
            <a:pPr>
              <a:buNone/>
            </a:pPr>
            <a:endParaRPr lang="en-US" sz="2400" dirty="0" smtClean="0"/>
          </a:p>
          <a:p>
            <a:pPr>
              <a:buNone/>
            </a:pPr>
            <a:endParaRPr lang="en-US" sz="2400" dirty="0" smtClean="0"/>
          </a:p>
          <a:p>
            <a:pPr>
              <a:buNone/>
            </a:pPr>
            <a:endParaRPr lang="en-US" dirty="0"/>
          </a:p>
        </p:txBody>
      </p:sp>
      <p:pic>
        <p:nvPicPr>
          <p:cNvPr id="7" name="Picture 2" descr="kpn logo"/>
          <p:cNvPicPr>
            <a:picLocks noChangeAspect="1" noChangeArrowheads="1"/>
          </p:cNvPicPr>
          <p:nvPr/>
        </p:nvPicPr>
        <p:blipFill>
          <a:blip r:embed="rId7" cstate="print"/>
          <a:srcRect/>
          <a:stretch>
            <a:fillRect/>
          </a:stretch>
        </p:blipFill>
        <p:spPr bwMode="auto">
          <a:xfrm>
            <a:off x="5715000" y="5286374"/>
            <a:ext cx="1447800" cy="1343026"/>
          </a:xfrm>
          <a:prstGeom prst="rect">
            <a:avLst/>
          </a:prstGeom>
          <a:noFill/>
        </p:spPr>
      </p:pic>
      <p:pic>
        <p:nvPicPr>
          <p:cNvPr id="8" name="Picture 7" descr="IDIlogo small.gif"/>
          <p:cNvPicPr>
            <a:picLocks noChangeAspect="1"/>
          </p:cNvPicPr>
          <p:nvPr/>
        </p:nvPicPr>
        <p:blipFill>
          <a:blip r:embed="rId8" cstate="print"/>
          <a:srcRect/>
          <a:stretch>
            <a:fillRect/>
          </a:stretch>
        </p:blipFill>
        <p:spPr bwMode="auto">
          <a:xfrm>
            <a:off x="1600200" y="5667374"/>
            <a:ext cx="871184" cy="838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pPr>
              <a:buNone/>
              <a:defRPr/>
            </a:pPr>
            <a:r>
              <a:rPr lang="en-US" dirty="0" smtClean="0"/>
              <a:t>Content Strategy:</a:t>
            </a:r>
            <a:br>
              <a:rPr lang="en-US" dirty="0" smtClean="0"/>
            </a:br>
            <a:r>
              <a:rPr lang="en-US" dirty="0" smtClean="0"/>
              <a:t>A r</a:t>
            </a:r>
            <a:r>
              <a:rPr lang="en-CA" dirty="0" err="1" smtClean="0"/>
              <a:t>epeatable</a:t>
            </a:r>
            <a:r>
              <a:rPr lang="en-CA" dirty="0" smtClean="0"/>
              <a:t> </a:t>
            </a:r>
            <a:r>
              <a:rPr lang="en-CA" dirty="0"/>
              <a:t>system </a:t>
            </a:r>
            <a:r>
              <a:rPr lang="en-CA" dirty="0" smtClean="0"/>
              <a:t>that governs </a:t>
            </a:r>
            <a:r>
              <a:rPr lang="en-CA" dirty="0"/>
              <a:t>management of content throughout the entire content </a:t>
            </a:r>
            <a:r>
              <a:rPr lang="en-CA" dirty="0" smtClean="0"/>
              <a:t>lifecycle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pPr>
              <a:buNone/>
            </a:pPr>
            <a:r>
              <a:rPr lang="en-US" dirty="0" smtClean="0"/>
              <a:t>Content Consumption: Primary behavioral driver for website users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pPr>
              <a:buNone/>
            </a:pPr>
            <a:r>
              <a:rPr lang="en-US" dirty="0" smtClean="0"/>
              <a:t>Content: </a:t>
            </a:r>
          </a:p>
          <a:p>
            <a:pPr lvl="1"/>
            <a:r>
              <a:rPr lang="en-US" dirty="0" smtClean="0"/>
              <a:t>Contextualized, human-usable data</a:t>
            </a:r>
          </a:p>
          <a:p>
            <a:pPr lvl="1"/>
            <a:r>
              <a:rPr lang="en-US" dirty="0" smtClean="0"/>
              <a:t>Contained; in other words, the stuff “between the tags”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Who’s Minding the Content?</a:t>
            </a:r>
            <a:endParaRPr lang="en-US" dirty="0"/>
          </a:p>
        </p:txBody>
      </p:sp>
      <p:sp>
        <p:nvSpPr>
          <p:cNvPr id="7" name="Content Placeholder 6"/>
          <p:cNvSpPr>
            <a:spLocks noGrp="1"/>
          </p:cNvSpPr>
          <p:nvPr>
            <p:ph idx="1"/>
          </p:nvPr>
        </p:nvSpPr>
        <p:spPr/>
        <p:txBody>
          <a:bodyPr/>
          <a:lstStyle/>
          <a:p>
            <a:pPr>
              <a:buNone/>
            </a:pPr>
            <a:r>
              <a:rPr lang="en-US" dirty="0" smtClean="0">
                <a:solidFill>
                  <a:schemeClr val="tx2">
                    <a:lumMod val="60000"/>
                    <a:lumOff val="40000"/>
                  </a:schemeClr>
                </a:solidFill>
              </a:rPr>
              <a:t>&lt;premise&gt;</a:t>
            </a:r>
          </a:p>
          <a:p>
            <a:pPr>
              <a:buNone/>
            </a:pPr>
            <a:r>
              <a:rPr lang="en-US" dirty="0" smtClean="0"/>
              <a:t>    </a:t>
            </a:r>
            <a:r>
              <a:rPr lang="en-US" dirty="0" smtClean="0">
                <a:solidFill>
                  <a:schemeClr val="tx2">
                    <a:lumMod val="60000"/>
                    <a:lumOff val="40000"/>
                  </a:schemeClr>
                </a:solidFill>
              </a:rPr>
              <a:t>&lt;user&gt;</a:t>
            </a:r>
            <a:r>
              <a:rPr lang="en-US" dirty="0" smtClean="0"/>
              <a:t>Get content.</a:t>
            </a:r>
            <a:r>
              <a:rPr lang="en-US" dirty="0" smtClean="0">
                <a:solidFill>
                  <a:schemeClr val="tx2">
                    <a:lumMod val="60000"/>
                    <a:lumOff val="40000"/>
                  </a:schemeClr>
                </a:solidFill>
              </a:rPr>
              <a:t>&lt;/user&gt;</a:t>
            </a:r>
          </a:p>
          <a:p>
            <a:pPr>
              <a:buNone/>
            </a:pPr>
            <a:r>
              <a:rPr lang="en-US" dirty="0" smtClean="0"/>
              <a:t>    </a:t>
            </a:r>
            <a:r>
              <a:rPr lang="en-US" dirty="0" smtClean="0">
                <a:solidFill>
                  <a:schemeClr val="tx2">
                    <a:lumMod val="60000"/>
                    <a:lumOff val="40000"/>
                  </a:schemeClr>
                </a:solidFill>
              </a:rPr>
              <a:t>&lt;catalyst&gt;</a:t>
            </a:r>
            <a:r>
              <a:rPr lang="en-US" dirty="0" smtClean="0"/>
              <a:t>Good design.</a:t>
            </a:r>
            <a:r>
              <a:rPr lang="en-US" dirty="0" smtClean="0">
                <a:solidFill>
                  <a:schemeClr val="tx2">
                    <a:lumMod val="60000"/>
                    <a:lumOff val="40000"/>
                  </a:schemeClr>
                </a:solidFill>
              </a:rPr>
              <a:t>&lt;/catalyst&gt;</a:t>
            </a:r>
          </a:p>
          <a:p>
            <a:pPr>
              <a:buNone/>
            </a:pPr>
            <a:r>
              <a:rPr lang="en-US" dirty="0" smtClean="0"/>
              <a:t>    </a:t>
            </a:r>
            <a:r>
              <a:rPr lang="en-US" dirty="0" smtClean="0">
                <a:solidFill>
                  <a:schemeClr val="tx2">
                    <a:lumMod val="60000"/>
                    <a:lumOff val="40000"/>
                  </a:schemeClr>
                </a:solidFill>
              </a:rPr>
              <a:t>&lt;goal&gt;</a:t>
            </a:r>
            <a:r>
              <a:rPr lang="en-US" dirty="0" smtClean="0"/>
              <a:t>Designed content.</a:t>
            </a:r>
            <a:r>
              <a:rPr lang="en-US" dirty="0" smtClean="0">
                <a:solidFill>
                  <a:schemeClr val="tx2">
                    <a:lumMod val="60000"/>
                    <a:lumOff val="40000"/>
                  </a:schemeClr>
                </a:solidFill>
              </a:rPr>
              <a:t>&lt;/goal&gt;</a:t>
            </a:r>
          </a:p>
          <a:p>
            <a:pPr>
              <a:buNone/>
            </a:pPr>
            <a:r>
              <a:rPr lang="en-US" dirty="0" smtClean="0">
                <a:solidFill>
                  <a:schemeClr val="tx2">
                    <a:lumMod val="60000"/>
                    <a:lumOff val="40000"/>
                  </a:schemeClr>
                </a:solidFill>
              </a:rPr>
              <a:t>&lt;/premise&gt;</a:t>
            </a:r>
          </a:p>
          <a:p>
            <a:pPr>
              <a:buNone/>
            </a:pPr>
            <a:r>
              <a:rPr lang="en-US" dirty="0" smtClean="0"/>
              <a:t>Got content strategy?</a:t>
            </a:r>
            <a:endParaRPr lang="en-US" dirty="0"/>
          </a:p>
        </p:txBody>
      </p:sp>
      <p:grpSp>
        <p:nvGrpSpPr>
          <p:cNvPr id="6" name="Group 5"/>
          <p:cNvGrpSpPr/>
          <p:nvPr/>
        </p:nvGrpSpPr>
        <p:grpSpPr>
          <a:xfrm>
            <a:off x="3429000" y="533400"/>
            <a:ext cx="5257800" cy="5715000"/>
            <a:chOff x="3429000" y="533400"/>
            <a:chExt cx="5257800" cy="5715000"/>
          </a:xfrm>
        </p:grpSpPr>
        <p:sp>
          <p:nvSpPr>
            <p:cNvPr id="5" name="Rectangle 4"/>
            <p:cNvSpPr/>
            <p:nvPr/>
          </p:nvSpPr>
          <p:spPr>
            <a:xfrm>
              <a:off x="3429000" y="4343400"/>
              <a:ext cx="5257800" cy="1905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2" descr="Content Strategy t-shirt"/>
            <p:cNvPicPr>
              <a:picLocks noChangeAspect="1" noChangeArrowheads="1"/>
            </p:cNvPicPr>
            <p:nvPr/>
          </p:nvPicPr>
          <p:blipFill>
            <a:blip r:embed="rId3" cstate="print"/>
            <a:srcRect/>
            <a:stretch>
              <a:fillRect/>
            </a:stretch>
          </p:blipFill>
          <p:spPr bwMode="auto">
            <a:xfrm>
              <a:off x="3429000" y="533400"/>
              <a:ext cx="5257800" cy="3943350"/>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Assumptions</a:t>
            </a:r>
            <a:endParaRPr lang="en-US" dirty="0"/>
          </a:p>
        </p:txBody>
      </p:sp>
      <p:sp>
        <p:nvSpPr>
          <p:cNvPr id="4" name="Content Placeholder 3"/>
          <p:cNvSpPr>
            <a:spLocks noGrp="1"/>
          </p:cNvSpPr>
          <p:nvPr>
            <p:ph idx="1"/>
          </p:nvPr>
        </p:nvSpPr>
        <p:spPr/>
        <p:txBody>
          <a:bodyPr/>
          <a:lstStyle/>
          <a:p>
            <a:r>
              <a:rPr lang="en-US" dirty="0" smtClean="0"/>
              <a:t>Content is a corporate asset</a:t>
            </a:r>
          </a:p>
          <a:p>
            <a:endParaRPr lang="en-US" dirty="0" smtClean="0"/>
          </a:p>
          <a:p>
            <a:r>
              <a:rPr lang="en-US" dirty="0" smtClean="0"/>
              <a:t>Content deserves to be managed well</a:t>
            </a:r>
          </a:p>
          <a:p>
            <a:endParaRPr lang="en-US" dirty="0" smtClean="0"/>
          </a:p>
          <a:p>
            <a:r>
              <a:rPr lang="en-US" dirty="0" smtClean="0"/>
              <a:t>Content has an iterative lifecycle</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560406"/>
          </a:xfrm>
        </p:spPr>
        <p:txBody>
          <a:bodyPr>
            <a:normAutofit/>
          </a:bodyPr>
          <a:lstStyle/>
          <a:p>
            <a:pPr algn="ctr"/>
            <a:r>
              <a:rPr lang="en-US" sz="2800" b="1" dirty="0" smtClean="0"/>
              <a:t>Content Lifecycle</a:t>
            </a:r>
            <a:endParaRPr lang="en-US" sz="2800" b="1" dirty="0"/>
          </a:p>
        </p:txBody>
      </p:sp>
      <p:pic>
        <p:nvPicPr>
          <p:cNvPr id="6" name="Content Placeholder 5" descr="CS Lifecycle.png"/>
          <p:cNvPicPr>
            <a:picLocks noGrp="1" noChangeAspect="1"/>
          </p:cNvPicPr>
          <p:nvPr>
            <p:ph idx="4294967295"/>
          </p:nvPr>
        </p:nvPicPr>
        <p:blipFill>
          <a:blip r:embed="rId3" cstate="print"/>
          <a:stretch>
            <a:fillRect/>
          </a:stretch>
        </p:blipFill>
        <p:spPr>
          <a:xfrm>
            <a:off x="533400" y="838200"/>
            <a:ext cx="8153400" cy="5904186"/>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Aspects of strategy</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Content Approach</a:t>
            </a:r>
          </a:p>
          <a:p>
            <a:pPr lvl="1"/>
            <a:r>
              <a:rPr lang="en-US" sz="2400" dirty="0" smtClean="0"/>
              <a:t>Business and content requirements</a:t>
            </a:r>
          </a:p>
          <a:p>
            <a:r>
              <a:rPr lang="en-US" sz="2800" dirty="0" smtClean="0"/>
              <a:t>Taxonomy and Metadata</a:t>
            </a:r>
          </a:p>
          <a:p>
            <a:pPr lvl="1"/>
            <a:r>
              <a:rPr lang="en-US" sz="2400" dirty="0" smtClean="0"/>
              <a:t>Searchability, findability</a:t>
            </a:r>
          </a:p>
          <a:p>
            <a:r>
              <a:rPr lang="en-US" sz="2800" dirty="0" smtClean="0"/>
              <a:t>Editorial Strategy</a:t>
            </a:r>
          </a:p>
          <a:p>
            <a:pPr lvl="1"/>
            <a:r>
              <a:rPr lang="en-US" sz="2400" dirty="0" smtClean="0"/>
              <a:t>Tone, voice, rules of use</a:t>
            </a:r>
          </a:p>
          <a:p>
            <a:r>
              <a:rPr lang="en-US" sz="2800" dirty="0" smtClean="0"/>
              <a:t>Content Production Design</a:t>
            </a:r>
          </a:p>
          <a:p>
            <a:pPr lvl="1"/>
            <a:r>
              <a:rPr lang="en-US" sz="2400" dirty="0" smtClean="0"/>
              <a:t>Workflow, business rules, </a:t>
            </a:r>
            <a:br>
              <a:rPr lang="en-US" sz="2400" dirty="0" smtClean="0"/>
            </a:br>
            <a:r>
              <a:rPr lang="en-US" sz="2400" dirty="0" smtClean="0"/>
              <a:t>single-sourcing</a:t>
            </a:r>
          </a:p>
          <a:p>
            <a:r>
              <a:rPr lang="en-US" sz="2800" dirty="0" smtClean="0"/>
              <a:t>Web Ops Strategy </a:t>
            </a:r>
          </a:p>
          <a:p>
            <a:pPr lvl="1"/>
            <a:r>
              <a:rPr lang="en-US" sz="2400" dirty="0" smtClean="0"/>
              <a:t>Governance, quality, change management, training</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Value Proposition: IRR</a:t>
            </a:r>
            <a:endParaRPr lang="en-US" dirty="0"/>
          </a:p>
        </p:txBody>
      </p:sp>
      <p:sp>
        <p:nvSpPr>
          <p:cNvPr id="4" name="Content Placeholder 3"/>
          <p:cNvSpPr>
            <a:spLocks noGrp="1"/>
          </p:cNvSpPr>
          <p:nvPr>
            <p:ph idx="1"/>
          </p:nvPr>
        </p:nvSpPr>
        <p:spPr>
          <a:xfrm>
            <a:off x="3429000" y="503237"/>
            <a:ext cx="5257800" cy="5973763"/>
          </a:xfrm>
        </p:spPr>
        <p:txBody>
          <a:bodyPr/>
          <a:lstStyle/>
          <a:p>
            <a:r>
              <a:rPr lang="en-US" dirty="0" smtClean="0"/>
              <a:t>Increase Efficiency</a:t>
            </a:r>
          </a:p>
          <a:p>
            <a:pPr lvl="1"/>
            <a:r>
              <a:rPr lang="en-US" dirty="0" smtClean="0"/>
              <a:t>Clarify/standardize processes</a:t>
            </a:r>
          </a:p>
          <a:p>
            <a:pPr lvl="1"/>
            <a:r>
              <a:rPr lang="en-US" dirty="0" smtClean="0"/>
              <a:t>Automate processes</a:t>
            </a:r>
          </a:p>
          <a:p>
            <a:pPr lvl="1"/>
            <a:r>
              <a:rPr lang="en-US" dirty="0" smtClean="0"/>
              <a:t>Decrease system costs</a:t>
            </a:r>
          </a:p>
          <a:p>
            <a:pPr lvl="1"/>
            <a:r>
              <a:rPr lang="en-US" dirty="0" smtClean="0"/>
              <a:t>Save on localization costs</a:t>
            </a:r>
          </a:p>
          <a:p>
            <a:pPr lvl="1"/>
            <a:r>
              <a:rPr lang="en-US" dirty="0" smtClean="0"/>
              <a:t>Reduce turn cycle</a:t>
            </a:r>
          </a:p>
          <a:p>
            <a:endParaRPr lang="en-US" dirty="0" smtClean="0"/>
          </a:p>
          <a:p>
            <a:r>
              <a:rPr lang="en-US" dirty="0" smtClean="0"/>
              <a:t>Manage Risk</a:t>
            </a:r>
          </a:p>
          <a:p>
            <a:pPr lvl="1"/>
            <a:r>
              <a:rPr lang="en-US" dirty="0" smtClean="0"/>
              <a:t>Increase accuracy</a:t>
            </a:r>
          </a:p>
          <a:p>
            <a:pPr lvl="1"/>
            <a:r>
              <a:rPr lang="en-US" dirty="0" smtClean="0"/>
              <a:t>Avoid litigation</a:t>
            </a:r>
          </a:p>
          <a:p>
            <a:pPr lvl="1"/>
            <a:endParaRPr lang="en-US" dirty="0" smtClean="0"/>
          </a:p>
          <a:p>
            <a:pPr lvl="1"/>
            <a:endParaRPr lang="en-US" dirty="0"/>
          </a:p>
        </p:txBody>
      </p:sp>
    </p:spTree>
  </p:cSld>
  <p:clrMapOvr>
    <a:masterClrMapping/>
  </p:clrMapOvr>
</p:sld>
</file>

<file path=ppt/theme/theme1.xml><?xml version="1.0" encoding="utf-8"?>
<a:theme xmlns:a="http://schemas.openxmlformats.org/drawingml/2006/main" name="IDI_preso">
  <a:themeElements>
    <a:clrScheme name="idi">
      <a:dk1>
        <a:srgbClr val="0F243E"/>
      </a:dk1>
      <a:lt1>
        <a:sysClr val="window" lastClr="FFFFFF"/>
      </a:lt1>
      <a:dk2>
        <a:srgbClr val="0F243E"/>
      </a:dk2>
      <a:lt2>
        <a:srgbClr val="EEECE1"/>
      </a:lt2>
      <a:accent1>
        <a:srgbClr val="4F81BD"/>
      </a:accent1>
      <a:accent2>
        <a:srgbClr val="C0504D"/>
      </a:accent2>
      <a:accent3>
        <a:srgbClr val="9BBB59"/>
      </a:accent3>
      <a:accent4>
        <a:srgbClr val="8064A2"/>
      </a:accent4>
      <a:accent5>
        <a:srgbClr val="4BACC6"/>
      </a:accent5>
      <a:accent6>
        <a:srgbClr val="F79646"/>
      </a:accent6>
      <a:hlink>
        <a:srgbClr val="173860"/>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IDI_preso</Template>
  <TotalTime>510</TotalTime>
  <Words>581</Words>
  <Application>Microsoft Office PowerPoint</Application>
  <PresentationFormat>On-screen Show (4:3)</PresentationFormat>
  <Paragraphs>134</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IDI_preso</vt:lpstr>
      <vt:lpstr>Content Strategies for  Today's Delivery Requirements</vt:lpstr>
      <vt:lpstr>Definitions</vt:lpstr>
      <vt:lpstr>Definitions</vt:lpstr>
      <vt:lpstr>Definitions</vt:lpstr>
      <vt:lpstr>Who’s Minding the Content?</vt:lpstr>
      <vt:lpstr>Assumptions</vt:lpstr>
      <vt:lpstr>Content Lifecycle</vt:lpstr>
      <vt:lpstr>Aspects of strategy</vt:lpstr>
      <vt:lpstr>Value Proposition: IRR</vt:lpstr>
      <vt:lpstr>Value Proposition: ROI</vt:lpstr>
      <vt:lpstr>Best Practices: Process</vt:lpstr>
      <vt:lpstr>Best Practices: Process</vt:lpstr>
      <vt:lpstr>Best Practices: Process</vt:lpstr>
      <vt:lpstr>Best Practices:  Content Strategy</vt:lpstr>
      <vt:lpstr>Best Practices: Caveats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Gilbane website:</dc:title>
  <dc:creator>Rahel Anne Bailie</dc:creator>
  <cp:lastModifiedBy>Kevin P Nichols</cp:lastModifiedBy>
  <cp:revision>78</cp:revision>
  <dcterms:created xsi:type="dcterms:W3CDTF">2010-04-02T21:00:35Z</dcterms:created>
  <dcterms:modified xsi:type="dcterms:W3CDTF">2010-05-14T02:13:51Z</dcterms:modified>
</cp:coreProperties>
</file>